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  <p:sldId id="266" r:id="rId9"/>
    <p:sldId id="273" r:id="rId10"/>
    <p:sldId id="274" r:id="rId11"/>
    <p:sldId id="271" r:id="rId12"/>
    <p:sldId id="272" r:id="rId13"/>
    <p:sldId id="275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9CAFE-496F-47D9-9CEE-14788A76B0DA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3BE30-8B45-4B7A-8192-04785E51CCF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5801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98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345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053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1472597" y="6561952"/>
            <a:ext cx="646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77C5C-8883-4E90-AD2A-1B4DCA102EBF}" type="slidenum">
              <a:rPr lang="fr-FR" sz="1200" b="1" smtClean="0">
                <a:solidFill>
                  <a:schemeClr val="bg1"/>
                </a:solidFill>
                <a:latin typeface="+mj-lt"/>
              </a:rPr>
              <a:pPr algn="r"/>
              <a:t>‹N°›</a:t>
            </a:fld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719667" y="1628800"/>
            <a:ext cx="10945284" cy="468052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000">
                <a:solidFill>
                  <a:schemeClr val="accent5"/>
                </a:solidFill>
              </a:defRPr>
            </a:lvl1pPr>
            <a:lvl2pPr marL="801688" indent="-360363">
              <a:defRPr sz="1800"/>
            </a:lvl2pPr>
            <a:lvl3pPr marL="1171575" indent="-285750">
              <a:buSzPct val="60000"/>
              <a:buFont typeface="Arial" pitchFamily="34" charset="0"/>
              <a:buChar char="•"/>
              <a:defRPr sz="1600"/>
            </a:lvl3pPr>
            <a:lvl4pPr marL="838200" indent="0">
              <a:buFont typeface="Arial" pitchFamily="34" charset="0"/>
              <a:buNone/>
              <a:defRPr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1775520" y="6569968"/>
            <a:ext cx="10343752" cy="288032"/>
          </a:xfrm>
          <a:prstGeom prst="rect">
            <a:avLst/>
          </a:prstGeom>
        </p:spPr>
        <p:txBody>
          <a:bodyPr/>
          <a:lstStyle>
            <a:lvl1pPr algn="r">
              <a:defRPr sz="1100" cap="none" baseline="0">
                <a:solidFill>
                  <a:schemeClr val="accent5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403" y="980728"/>
            <a:ext cx="10972800" cy="6480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fr-FR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</a:pPr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098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1472597" y="6561952"/>
            <a:ext cx="646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77C5C-8883-4E90-AD2A-1B4DCA102EBF}" type="slidenum">
              <a:rPr lang="fr-FR" sz="1200" b="1" smtClean="0">
                <a:solidFill>
                  <a:schemeClr val="bg1"/>
                </a:solidFill>
                <a:latin typeface="+mj-lt"/>
              </a:rPr>
              <a:pPr algn="r"/>
              <a:t>‹N°›</a:t>
            </a:fld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719667" y="1628800"/>
            <a:ext cx="10945284" cy="468052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000">
                <a:solidFill>
                  <a:schemeClr val="accent5"/>
                </a:solidFill>
              </a:defRPr>
            </a:lvl1pPr>
            <a:lvl2pPr marL="801688" indent="-360363">
              <a:defRPr sz="1800"/>
            </a:lvl2pPr>
            <a:lvl3pPr marL="1171575" indent="-285750">
              <a:buSzPct val="60000"/>
              <a:buFont typeface="Arial" pitchFamily="34" charset="0"/>
              <a:buChar char="•"/>
              <a:defRPr sz="1600"/>
            </a:lvl3pPr>
            <a:lvl4pPr marL="838200" indent="0">
              <a:buFont typeface="Arial" pitchFamily="34" charset="0"/>
              <a:buNone/>
              <a:defRPr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1775520" y="6569968"/>
            <a:ext cx="10343752" cy="288032"/>
          </a:xfrm>
          <a:prstGeom prst="rect">
            <a:avLst/>
          </a:prstGeom>
        </p:spPr>
        <p:txBody>
          <a:bodyPr/>
          <a:lstStyle>
            <a:lvl1pPr algn="r">
              <a:defRPr sz="1100" cap="none" baseline="0">
                <a:solidFill>
                  <a:schemeClr val="accent5"/>
                </a:solidFill>
              </a:defRPr>
            </a:lvl1pPr>
          </a:lstStyle>
          <a:p>
            <a:r>
              <a:rPr lang="fr-FR" dirty="0" smtClean="0"/>
              <a:t>Nom événement | Nom Prénom | </a:t>
            </a:r>
            <a:fld id="{DD316068-C9DC-4855-81DE-165773ED8427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403" y="980728"/>
            <a:ext cx="10972800" cy="6480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fr-FR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</a:pPr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2434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1472597" y="6561952"/>
            <a:ext cx="646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77C5C-8883-4E90-AD2A-1B4DCA102EBF}" type="slidenum">
              <a:rPr lang="fr-FR" sz="1200" b="1" smtClean="0">
                <a:solidFill>
                  <a:schemeClr val="bg1"/>
                </a:solidFill>
                <a:latin typeface="+mj-lt"/>
              </a:rPr>
              <a:pPr algn="r"/>
              <a:t>‹N°›</a:t>
            </a:fld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719667" y="1628800"/>
            <a:ext cx="10945284" cy="468052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000">
                <a:solidFill>
                  <a:schemeClr val="accent5"/>
                </a:solidFill>
              </a:defRPr>
            </a:lvl1pPr>
            <a:lvl2pPr marL="801688" indent="-360363">
              <a:defRPr sz="1800"/>
            </a:lvl2pPr>
            <a:lvl3pPr marL="1171575" indent="-285750">
              <a:buSzPct val="60000"/>
              <a:buFont typeface="Arial" pitchFamily="34" charset="0"/>
              <a:buChar char="•"/>
              <a:defRPr sz="1600"/>
            </a:lvl3pPr>
            <a:lvl4pPr marL="838200" indent="0">
              <a:buFont typeface="Arial" pitchFamily="34" charset="0"/>
              <a:buNone/>
              <a:defRPr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1775520" y="6569968"/>
            <a:ext cx="10343752" cy="288032"/>
          </a:xfrm>
          <a:prstGeom prst="rect">
            <a:avLst/>
          </a:prstGeom>
        </p:spPr>
        <p:txBody>
          <a:bodyPr/>
          <a:lstStyle>
            <a:lvl1pPr algn="r">
              <a:defRPr sz="1100" cap="none" baseline="0">
                <a:solidFill>
                  <a:schemeClr val="accent5"/>
                </a:solidFill>
              </a:defRPr>
            </a:lvl1pPr>
          </a:lstStyle>
          <a:p>
            <a:r>
              <a:rPr lang="fr-FR" dirty="0" smtClean="0"/>
              <a:t>Nom événement | Nom Prénom | </a:t>
            </a:r>
            <a:fld id="{DD316068-C9DC-4855-81DE-165773ED8427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403" y="980728"/>
            <a:ext cx="10972800" cy="6480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fr-FR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</a:pPr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8603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2 visuel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955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erture sans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C34D0-D063-4C4F-BA37-4FD01E452C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23495" y="2592917"/>
            <a:ext cx="1710705" cy="699404"/>
          </a:xfrm>
          <a:prstGeom prst="rect">
            <a:avLst/>
          </a:prstGeom>
          <a:solidFill>
            <a:srgbClr val="EF7757"/>
          </a:solidFill>
        </p:spPr>
        <p:txBody>
          <a:bodyPr wrap="none" lIns="180000" tIns="72000" rIns="180000" bIns="72000" anchor="ctr" anchorCtr="0">
            <a:spAutoFit/>
          </a:bodyPr>
          <a:lstStyle>
            <a:lvl1pPr algn="l">
              <a:lnSpc>
                <a:spcPct val="1000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1D9260B-15D2-4561-A34B-3E4C2A855E4D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1923495" y="3662336"/>
            <a:ext cx="1459970" cy="453183"/>
          </a:xfrm>
          <a:prstGeom prst="rect">
            <a:avLst/>
          </a:prstGeom>
          <a:solidFill>
            <a:srgbClr val="EF7757"/>
          </a:solidFill>
        </p:spPr>
        <p:txBody>
          <a:bodyPr wrap="none" lIns="180000" tIns="72000" rIns="180000" bIns="72000" anchor="ctr" anchorCtr="0">
            <a:spAutoFit/>
          </a:bodyPr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/>
            </a:lvl2pPr>
            <a:lvl3pPr marL="914400" indent="0">
              <a:lnSpc>
                <a:spcPct val="100000"/>
              </a:lnSpc>
              <a:buNone/>
              <a:defRPr/>
            </a:lvl3pPr>
            <a:lvl4pPr marL="1371600" indent="0">
              <a:lnSpc>
                <a:spcPct val="100000"/>
              </a:lnSpc>
              <a:buNone/>
              <a:defRPr/>
            </a:lvl4pPr>
            <a:lvl5pPr marL="1828800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28DC4F-77B1-40D7-87C2-20C08A15A157}"/>
              </a:ext>
            </a:extLst>
          </p:cNvPr>
          <p:cNvSpPr/>
          <p:nvPr userDrawn="1"/>
        </p:nvSpPr>
        <p:spPr>
          <a:xfrm>
            <a:off x="0" y="6559420"/>
            <a:ext cx="12191999" cy="29858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CE4A92-9148-4802-B8A0-5848F9F4B52A}"/>
              </a:ext>
            </a:extLst>
          </p:cNvPr>
          <p:cNvSpPr/>
          <p:nvPr userDrawn="1"/>
        </p:nvSpPr>
        <p:spPr>
          <a:xfrm>
            <a:off x="-1" y="6420496"/>
            <a:ext cx="12192000" cy="45719"/>
          </a:xfrm>
          <a:prstGeom prst="rect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B3159CE-DB40-4A61-84D0-D33D6D6B0C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7102" y="191775"/>
            <a:ext cx="2254898" cy="654988"/>
          </a:xfrm>
          <a:prstGeom prst="rect">
            <a:avLst/>
          </a:prstGeom>
        </p:spPr>
      </p:pic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30ED8E22-0AB7-4925-BD50-414D831C7621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1923495" y="4485534"/>
            <a:ext cx="711368" cy="360850"/>
          </a:xfrm>
          <a:prstGeom prst="rect">
            <a:avLst/>
          </a:prstGeom>
          <a:solidFill>
            <a:srgbClr val="EF7757"/>
          </a:solidFill>
        </p:spPr>
        <p:txBody>
          <a:bodyPr wrap="none" lIns="180000" tIns="72000" rIns="180000" bIns="72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/>
            </a:lvl2pPr>
            <a:lvl3pPr marL="914400" indent="0">
              <a:lnSpc>
                <a:spcPct val="100000"/>
              </a:lnSpc>
              <a:buNone/>
              <a:defRPr/>
            </a:lvl3pPr>
            <a:lvl4pPr marL="1371600" indent="0">
              <a:lnSpc>
                <a:spcPct val="100000"/>
              </a:lnSpc>
              <a:buNone/>
              <a:defRPr/>
            </a:lvl4pPr>
            <a:lvl5pPr marL="1828800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124FC8-C7D1-4A6F-8B73-9C5E047EB3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35" y="118082"/>
            <a:ext cx="1182282" cy="1073087"/>
          </a:xfrm>
          <a:prstGeom prst="rect">
            <a:avLst/>
          </a:prstGeom>
        </p:spPr>
      </p:pic>
      <p:sp>
        <p:nvSpPr>
          <p:cNvPr id="12" name="Graphique 4" descr="Point d’insertion vers la droite avec un remplissage uni">
            <a:extLst>
              <a:ext uri="{FF2B5EF4-FFF2-40B4-BE49-F238E27FC236}">
                <a16:creationId xmlns:a16="http://schemas.microsoft.com/office/drawing/2014/main" id="{3E97A8DE-FDAB-4DE9-8F38-D0E72D979FC2}"/>
              </a:ext>
            </a:extLst>
          </p:cNvPr>
          <p:cNvSpPr/>
          <p:nvPr userDrawn="1"/>
        </p:nvSpPr>
        <p:spPr>
          <a:xfrm>
            <a:off x="1312142" y="2672871"/>
            <a:ext cx="309505" cy="538229"/>
          </a:xfrm>
          <a:custGeom>
            <a:avLst/>
            <a:gdLst>
              <a:gd name="connsiteX0" fmla="*/ 40424 w 309505"/>
              <a:gd name="connsiteY0" fmla="*/ 538229 h 538229"/>
              <a:gd name="connsiteX1" fmla="*/ 10 w 309505"/>
              <a:gd name="connsiteY1" fmla="*/ 497824 h 538229"/>
              <a:gd name="connsiteX2" fmla="*/ 228686 w 309505"/>
              <a:gd name="connsiteY2" fmla="*/ 269148 h 538229"/>
              <a:gd name="connsiteX3" fmla="*/ 0 w 309505"/>
              <a:gd name="connsiteY3" fmla="*/ 40405 h 538229"/>
              <a:gd name="connsiteX4" fmla="*/ 40415 w 309505"/>
              <a:gd name="connsiteY4" fmla="*/ 0 h 538229"/>
              <a:gd name="connsiteX5" fmla="*/ 309505 w 309505"/>
              <a:gd name="connsiteY5" fmla="*/ 269148 h 538229"/>
              <a:gd name="connsiteX6" fmla="*/ 40424 w 309505"/>
              <a:gd name="connsiteY6" fmla="*/ 538229 h 53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505" h="538229">
                <a:moveTo>
                  <a:pt x="40424" y="538229"/>
                </a:moveTo>
                <a:lnTo>
                  <a:pt x="10" y="497824"/>
                </a:lnTo>
                <a:lnTo>
                  <a:pt x="228686" y="269148"/>
                </a:lnTo>
                <a:lnTo>
                  <a:pt x="0" y="40405"/>
                </a:lnTo>
                <a:lnTo>
                  <a:pt x="40415" y="0"/>
                </a:lnTo>
                <a:lnTo>
                  <a:pt x="309505" y="269148"/>
                </a:lnTo>
                <a:lnTo>
                  <a:pt x="40424" y="538229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976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 simple + puces sur 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ECA3A4-41FF-4CB1-B9F1-A6ACA1AD6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42" y="426958"/>
            <a:ext cx="10860880" cy="63094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>
              <a:lnSpc>
                <a:spcPct val="100000"/>
              </a:lnSpc>
              <a:defRPr sz="3500" b="1" cap="all" baseline="0">
                <a:solidFill>
                  <a:srgbClr val="EF7757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36F1F85-97A6-483D-B858-86C49B9519B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85968" y="6211558"/>
            <a:ext cx="3053922" cy="318959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rgbClr val="EF775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Titre présentation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08C9E0E-7166-4855-A563-70C531DFD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4043" y="1612593"/>
            <a:ext cx="10860880" cy="2811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EF7757"/>
                </a:solidFill>
              </a:defRPr>
            </a:lvl1pPr>
            <a:lvl2pPr marL="342900" indent="-180000" defTabSz="7200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80000" algn="l"/>
              </a:tabLst>
              <a:defRPr>
                <a:solidFill>
                  <a:srgbClr val="292574"/>
                </a:solidFill>
              </a:defRPr>
            </a:lvl2pPr>
            <a:lvl3pPr marL="720000" indent="-180000">
              <a:lnSpc>
                <a:spcPct val="100000"/>
              </a:lnSpc>
              <a:buFont typeface="Arial" panose="020B0604020202020204" pitchFamily="34" charset="0"/>
              <a:buChar char="•"/>
              <a:defRPr>
                <a:solidFill>
                  <a:srgbClr val="292574"/>
                </a:solidFill>
              </a:defRPr>
            </a:lvl3pPr>
            <a:lvl4pPr marL="1044000" indent="-180000">
              <a:lnSpc>
                <a:spcPct val="100000"/>
              </a:lnSpc>
              <a:buFont typeface="Arial" panose="020B0604020202020204" pitchFamily="34" charset="0"/>
              <a:buChar char="•"/>
              <a:defRPr>
                <a:solidFill>
                  <a:srgbClr val="292574"/>
                </a:solidFill>
              </a:defRPr>
            </a:lvl4pPr>
            <a:lvl5pPr marL="1332000" indent="-1800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92574"/>
                </a:solidFill>
              </a:defRPr>
            </a:lvl5pPr>
            <a:lvl6pPr marL="2286000" indent="0">
              <a:buFont typeface="Arial" panose="020B0604020202020204" pitchFamily="34" charset="0"/>
              <a:buNone/>
              <a:defRPr/>
            </a:lvl6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  <a:p>
            <a:pPr lvl="4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6056D0D-9D57-471D-8FDF-B67775D04D2E}"/>
              </a:ext>
            </a:extLst>
          </p:cNvPr>
          <p:cNvSpPr/>
          <p:nvPr userDrawn="1"/>
        </p:nvSpPr>
        <p:spPr>
          <a:xfrm>
            <a:off x="1" y="388487"/>
            <a:ext cx="304800" cy="707886"/>
          </a:xfrm>
          <a:prstGeom prst="rect">
            <a:avLst/>
          </a:prstGeom>
          <a:solidFill>
            <a:srgbClr val="EF7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B479C3-5E68-45D9-945F-2499EEDFDF5F}"/>
              </a:ext>
            </a:extLst>
          </p:cNvPr>
          <p:cNvSpPr/>
          <p:nvPr userDrawn="1"/>
        </p:nvSpPr>
        <p:spPr>
          <a:xfrm>
            <a:off x="11573460" y="5994000"/>
            <a:ext cx="360000" cy="864000"/>
          </a:xfrm>
          <a:prstGeom prst="rect">
            <a:avLst/>
          </a:prstGeom>
          <a:solidFill>
            <a:srgbClr val="EF7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CD06037B-E71F-4A60-B852-4FA0FC3686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4989" y="6187753"/>
            <a:ext cx="576943" cy="365125"/>
          </a:xfrm>
          <a:prstGeom prst="rect">
            <a:avLst/>
          </a:prstGeom>
        </p:spPr>
        <p:txBody>
          <a:bodyPr vert="horz" wrap="none" lIns="72000" tIns="72000" rIns="72000" bIns="7200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DB28D779-26CF-48CC-83DD-609F16CD811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37315B0-F01C-4E0C-B522-498F8D5B75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44" y="6062085"/>
            <a:ext cx="2614574" cy="60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966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 +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ECA3A4-41FF-4CB1-B9F1-A6ACA1AD6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42" y="426958"/>
            <a:ext cx="10860880" cy="63094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>
              <a:lnSpc>
                <a:spcPct val="100000"/>
              </a:lnSpc>
              <a:defRPr sz="3500" b="1" cap="all" baseline="0">
                <a:solidFill>
                  <a:srgbClr val="EF7757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36F1F85-97A6-483D-B858-86C49B9519B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85968" y="6211558"/>
            <a:ext cx="3053922" cy="318959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rgbClr val="EF775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Titre présentation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6056D0D-9D57-471D-8FDF-B67775D04D2E}"/>
              </a:ext>
            </a:extLst>
          </p:cNvPr>
          <p:cNvSpPr/>
          <p:nvPr userDrawn="1"/>
        </p:nvSpPr>
        <p:spPr>
          <a:xfrm>
            <a:off x="1" y="388487"/>
            <a:ext cx="304800" cy="707886"/>
          </a:xfrm>
          <a:prstGeom prst="rect">
            <a:avLst/>
          </a:prstGeom>
          <a:solidFill>
            <a:srgbClr val="EF7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2A757152-862D-41C6-8E87-B0291B630B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3600" y="1612800"/>
            <a:ext cx="5014022" cy="388313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EF7757"/>
                </a:solidFill>
              </a:defRPr>
            </a:lvl1pPr>
            <a:lvl2pPr marL="180000" indent="0">
              <a:lnSpc>
                <a:spcPct val="100000"/>
              </a:lnSpc>
              <a:buFont typeface="Arial" panose="020B0604020202020204" pitchFamily="34" charset="0"/>
              <a:buNone/>
              <a:defRPr sz="1800">
                <a:solidFill>
                  <a:srgbClr val="292574"/>
                </a:solidFill>
              </a:defRPr>
            </a:lvl2pPr>
            <a:lvl3pPr marL="360000" indent="-1800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92574"/>
                </a:solidFill>
              </a:defRPr>
            </a:lvl3pPr>
            <a:lvl4pPr marL="540000" indent="-18000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rgbClr val="292574"/>
                </a:solidFill>
              </a:defRPr>
            </a:lvl4pPr>
            <a:lvl5pPr marL="720000" indent="-180000">
              <a:lnSpc>
                <a:spcPct val="100000"/>
              </a:lnSpc>
              <a:buFont typeface="Arial" panose="020B0604020202020204" pitchFamily="34" charset="0"/>
              <a:buChar char="•"/>
              <a:defRPr sz="1300">
                <a:solidFill>
                  <a:srgbClr val="292574"/>
                </a:solidFill>
              </a:defRPr>
            </a:lvl5pPr>
            <a:lvl6pPr marL="2286000" indent="0">
              <a:buFont typeface="Arial" panose="020B0604020202020204" pitchFamily="34" charset="0"/>
              <a:buNone/>
              <a:defRPr/>
            </a:lvl6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  <a:p>
            <a:pPr lvl="4"/>
            <a:endParaRPr lang="fr-FR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E454752-B7A2-4D11-8406-95A1AC3C07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26125" y="1612788"/>
            <a:ext cx="5489575" cy="388313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6A4DF5-BDCA-4D61-B1B3-164C88F21D19}"/>
              </a:ext>
            </a:extLst>
          </p:cNvPr>
          <p:cNvSpPr/>
          <p:nvPr userDrawn="1"/>
        </p:nvSpPr>
        <p:spPr>
          <a:xfrm>
            <a:off x="11573460" y="5994000"/>
            <a:ext cx="360000" cy="864000"/>
          </a:xfrm>
          <a:prstGeom prst="rect">
            <a:avLst/>
          </a:prstGeom>
          <a:solidFill>
            <a:srgbClr val="EF7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2D4CCF84-3F9B-4F4F-825F-3E497D775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4989" y="6187753"/>
            <a:ext cx="576943" cy="365125"/>
          </a:xfrm>
          <a:prstGeom prst="rect">
            <a:avLst/>
          </a:prstGeom>
        </p:spPr>
        <p:txBody>
          <a:bodyPr vert="horz" wrap="none" lIns="72000" tIns="72000" rIns="72000" bIns="7200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DB28D779-26CF-48CC-83DD-609F16CD811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72E6660-023E-4494-BB63-72FF4D9022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44" y="6062085"/>
            <a:ext cx="2614574" cy="60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1569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8B644907-5F1A-4779-A6E8-72ADC180AC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12192000" cy="56483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36F1F85-97A6-483D-B858-86C49B9519B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85968" y="6211558"/>
            <a:ext cx="3053922" cy="318959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rgbClr val="EF775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Titre présentation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08C9E0E-7166-4855-A563-70C531DFD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95052" y="3634453"/>
            <a:ext cx="3601896" cy="1215843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accent2"/>
                </a:solidFill>
              </a:defRPr>
            </a:lvl1pPr>
            <a:lvl2pPr marL="0" indent="0">
              <a:lnSpc>
                <a:spcPct val="100000"/>
              </a:lnSpc>
              <a:buFont typeface="Arial" panose="020B0604020202020204" pitchFamily="34" charset="0"/>
              <a:buNone/>
              <a:defRPr sz="1800">
                <a:solidFill>
                  <a:srgbClr val="292574"/>
                </a:solidFill>
              </a:defRPr>
            </a:lvl2pPr>
            <a:lvl3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92574"/>
                </a:solidFill>
              </a:defRPr>
            </a:lvl3pPr>
            <a:lvl4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rgbClr val="292574"/>
                </a:solidFill>
              </a:defRPr>
            </a:lvl4pPr>
            <a:lvl5pPr marL="0" indent="0">
              <a:lnSpc>
                <a:spcPct val="100000"/>
              </a:lnSpc>
              <a:buFont typeface="Arial" panose="020B0604020202020204" pitchFamily="34" charset="0"/>
              <a:buNone/>
              <a:defRPr sz="1300">
                <a:solidFill>
                  <a:srgbClr val="292574"/>
                </a:solidFill>
              </a:defRPr>
            </a:lvl5pPr>
            <a:lvl6pPr marL="2286000" indent="0">
              <a:buFont typeface="Arial" panose="020B0604020202020204" pitchFamily="34" charset="0"/>
              <a:buNone/>
              <a:defRPr/>
            </a:lvl6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EDCCADD-095B-4A1C-A168-3B2A5145D5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44" y="6062085"/>
            <a:ext cx="2614574" cy="60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080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001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41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01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44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971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96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049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723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28E4-B647-4B8E-A36D-CE7080097ECB}" type="datetimeFigureOut">
              <a:rPr lang="fr-FR" smtClean="0"/>
              <a:t>20/05/2022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8C586-2474-403B-9571-B1E90A8481B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549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7" r:id="rId18"/>
    <p:sldLayoutId id="2147483668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20588" y="-742295"/>
            <a:ext cx="9144000" cy="2387600"/>
          </a:xfrm>
        </p:spPr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</a:rPr>
              <a:t>Table ronde confort d’été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17176" y="2149755"/>
            <a:ext cx="9950824" cy="2942197"/>
          </a:xfrm>
        </p:spPr>
        <p:txBody>
          <a:bodyPr>
            <a:normAutofit/>
          </a:bodyPr>
          <a:lstStyle/>
          <a:p>
            <a:r>
              <a:rPr lang="fr-FR" sz="3000" dirty="0" smtClean="0"/>
              <a:t>Les enjeux de la simulation pour la conception et la gestion des bâtiments en période caniculaire</a:t>
            </a:r>
          </a:p>
          <a:p>
            <a:endParaRPr lang="fr-FR" sz="3000" dirty="0"/>
          </a:p>
          <a:p>
            <a:r>
              <a:rPr lang="fr-FR" sz="3000" dirty="0" smtClean="0"/>
              <a:t>IBPSA France, Chalons en Champagne, 18 mai 2022</a:t>
            </a:r>
          </a:p>
          <a:p>
            <a:endParaRPr lang="fr-FR" dirty="0"/>
          </a:p>
          <a:p>
            <a:r>
              <a:rPr lang="fr-FR" dirty="0" smtClean="0"/>
              <a:t>Bruno </a:t>
            </a:r>
            <a:r>
              <a:rPr lang="fr-FR" dirty="0" err="1" smtClean="0"/>
              <a:t>Peuportier</a:t>
            </a:r>
            <a:r>
              <a:rPr lang="fr-FR" dirty="0" smtClean="0"/>
              <a:t>, </a:t>
            </a:r>
            <a:r>
              <a:rPr lang="fr-FR" dirty="0" err="1" smtClean="0"/>
              <a:t>Anais</a:t>
            </a:r>
            <a:r>
              <a:rPr lang="fr-FR" dirty="0" smtClean="0"/>
              <a:t> Machard, Bassam Moujalled et Maxime </a:t>
            </a:r>
            <a:r>
              <a:rPr lang="fr-FR" dirty="0" err="1" smtClean="0"/>
              <a:t>Boulinguez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9332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Organisation &amp; schéma de modélisation</a:t>
            </a:r>
            <a:endParaRPr lang="fr-FR" cap="non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IBPSA France 2022 : Table </a:t>
            </a:r>
            <a:r>
              <a:rPr lang="fr-FR" dirty="0" smtClean="0"/>
              <a:t>ronde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3 tâches d’état de l’art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292574"/>
                </a:solidFill>
              </a:rPr>
              <a:t>Tâche 1 : occupants, confort &amp; QAI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292574"/>
                </a:solidFill>
              </a:rPr>
              <a:t>Tâche 2 : Typologie des bâtiments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292574"/>
                </a:solidFill>
              </a:rPr>
              <a:t>Tâche 3 : Environnement QAE et ICU</a:t>
            </a:r>
          </a:p>
          <a:p>
            <a:r>
              <a:rPr lang="fr-FR" sz="1800" dirty="0" smtClean="0"/>
              <a:t>1 tâche d’expérimentation in situ</a:t>
            </a:r>
            <a:endParaRPr lang="fr-FR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292574"/>
                </a:solidFill>
              </a:rPr>
              <a:t>Tâche </a:t>
            </a:r>
            <a:r>
              <a:rPr lang="fr-FR" sz="1800" dirty="0" smtClean="0">
                <a:solidFill>
                  <a:srgbClr val="292574"/>
                </a:solidFill>
              </a:rPr>
              <a:t>4 </a:t>
            </a:r>
            <a:r>
              <a:rPr lang="fr-FR" sz="1800" dirty="0">
                <a:solidFill>
                  <a:srgbClr val="292574"/>
                </a:solidFill>
              </a:rPr>
              <a:t>: </a:t>
            </a:r>
            <a:r>
              <a:rPr lang="fr-FR" sz="1800" dirty="0" smtClean="0">
                <a:solidFill>
                  <a:srgbClr val="292574"/>
                </a:solidFill>
              </a:rPr>
              <a:t>Sites pilotes</a:t>
            </a:r>
          </a:p>
          <a:p>
            <a:r>
              <a:rPr lang="fr-FR" sz="1800" dirty="0" smtClean="0"/>
              <a:t>2 </a:t>
            </a:r>
            <a:r>
              <a:rPr lang="fr-FR" sz="1800" dirty="0"/>
              <a:t>tâches </a:t>
            </a:r>
            <a:r>
              <a:rPr lang="fr-FR" sz="1800" dirty="0" smtClean="0"/>
              <a:t>de modélisation</a:t>
            </a:r>
            <a:endParaRPr lang="fr-FR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292574"/>
                </a:solidFill>
              </a:rPr>
              <a:t>Tâche </a:t>
            </a:r>
            <a:r>
              <a:rPr lang="fr-FR" sz="1800" dirty="0" smtClean="0">
                <a:solidFill>
                  <a:srgbClr val="292574"/>
                </a:solidFill>
              </a:rPr>
              <a:t>5 </a:t>
            </a:r>
            <a:r>
              <a:rPr lang="fr-FR" sz="1800" dirty="0">
                <a:solidFill>
                  <a:srgbClr val="292574"/>
                </a:solidFill>
              </a:rPr>
              <a:t>: </a:t>
            </a:r>
            <a:r>
              <a:rPr lang="fr-FR" sz="1800" dirty="0" smtClean="0">
                <a:solidFill>
                  <a:srgbClr val="292574"/>
                </a:solidFill>
              </a:rPr>
              <a:t>Modélisation économique</a:t>
            </a:r>
            <a:endParaRPr lang="fr-FR" sz="1800" dirty="0">
              <a:solidFill>
                <a:srgbClr val="292574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292574"/>
                </a:solidFill>
              </a:rPr>
              <a:t>Tâche </a:t>
            </a:r>
            <a:r>
              <a:rPr lang="fr-FR" sz="1800" dirty="0" smtClean="0">
                <a:solidFill>
                  <a:srgbClr val="292574"/>
                </a:solidFill>
              </a:rPr>
              <a:t>6 </a:t>
            </a:r>
            <a:r>
              <a:rPr lang="fr-FR" sz="1800" dirty="0">
                <a:solidFill>
                  <a:srgbClr val="292574"/>
                </a:solidFill>
              </a:rPr>
              <a:t>: </a:t>
            </a:r>
            <a:r>
              <a:rPr lang="fr-FR" sz="1800" dirty="0" smtClean="0">
                <a:solidFill>
                  <a:srgbClr val="292574"/>
                </a:solidFill>
              </a:rPr>
              <a:t>Modélisation couplée thermo-aéraulique et microclimatique</a:t>
            </a:r>
            <a:endParaRPr lang="fr-FR" sz="1800" dirty="0">
              <a:solidFill>
                <a:srgbClr val="292574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800" dirty="0">
              <a:solidFill>
                <a:srgbClr val="292574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800" dirty="0" smtClean="0">
              <a:solidFill>
                <a:srgbClr val="29257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28D779-26CF-48CC-83DD-609F16CD8116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3775" y="202429"/>
            <a:ext cx="2191372" cy="1080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r="8001"/>
          <a:stretch/>
        </p:blipFill>
        <p:spPr>
          <a:xfrm>
            <a:off x="4687544" y="1556952"/>
            <a:ext cx="7354388" cy="426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96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Modélisation des occupants</a:t>
            </a:r>
            <a:endParaRPr lang="fr-FR" cap="non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IBPSA France 2022 : Table ronde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28D779-26CF-48CC-83DD-609F16CD8116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3775" y="202429"/>
            <a:ext cx="2191372" cy="108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6573" y="1282429"/>
            <a:ext cx="6018416" cy="4801284"/>
          </a:xfrm>
          <a:prstGeom prst="rect">
            <a:avLst/>
          </a:prstGeom>
        </p:spPr>
      </p:pic>
      <p:sp>
        <p:nvSpPr>
          <p:cNvPr id="15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21193" y="1423605"/>
            <a:ext cx="5015825" cy="4237362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Modélisation du confort thermique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292574"/>
                </a:solidFill>
              </a:rPr>
              <a:t>Approche analytique (PMV/PPD, SET)</a:t>
            </a:r>
            <a:endParaRPr lang="fr-FR" sz="1400" dirty="0">
              <a:solidFill>
                <a:srgbClr val="29257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292574"/>
                </a:solidFill>
              </a:rPr>
              <a:t>Approche adaptative par régression (ASHRAE Standard 55, EN 16798-1)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292574"/>
                </a:solidFill>
              </a:rPr>
              <a:t>Approche combinée intégrant les mécanismes adaptatifs dans les modèles analytiques </a:t>
            </a:r>
            <a:endParaRPr lang="fr-FR" sz="1400" dirty="0">
              <a:solidFill>
                <a:srgbClr val="292574"/>
              </a:solidFill>
            </a:endParaRPr>
          </a:p>
          <a:p>
            <a:r>
              <a:rPr lang="fr-FR" sz="2400" b="1" dirty="0" smtClean="0"/>
              <a:t>Modélisation du comportement des occupants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292574"/>
                </a:solidFill>
              </a:rPr>
              <a:t>Scénarii fixes et modèles déterministes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292574"/>
                </a:solidFill>
              </a:rPr>
              <a:t>Modèles stochastiques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292574"/>
                </a:solidFill>
              </a:rPr>
              <a:t>Modèles multi-agents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292574"/>
                </a:solidFill>
              </a:rPr>
              <a:t>Modèles par apprentissage (data-</a:t>
            </a:r>
            <a:r>
              <a:rPr lang="fr-FR" sz="1400" dirty="0" err="1" smtClean="0">
                <a:solidFill>
                  <a:srgbClr val="292574"/>
                </a:solidFill>
              </a:rPr>
              <a:t>driven</a:t>
            </a:r>
            <a:r>
              <a:rPr lang="fr-FR" sz="1400" dirty="0" smtClean="0">
                <a:solidFill>
                  <a:srgbClr val="292574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1256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D’autres projets en cours…</a:t>
            </a:r>
            <a:endParaRPr lang="fr-FR" cap="non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IBPSA France 2022 : Table ronde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28D779-26CF-48CC-83DD-609F16CD8116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044" y="1522583"/>
            <a:ext cx="6341690" cy="4224292"/>
          </a:xfrm>
          <a:prstGeom prst="rect">
            <a:avLst/>
          </a:prstGeom>
        </p:spPr>
      </p:pic>
      <p:sp>
        <p:nvSpPr>
          <p:cNvPr id="21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156755" y="1509513"/>
            <a:ext cx="4689193" cy="42373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292574"/>
                </a:solidFill>
              </a:rPr>
              <a:t>Projet </a:t>
            </a:r>
            <a:r>
              <a:rPr lang="fr-FR" sz="1400" b="1" dirty="0" err="1">
                <a:solidFill>
                  <a:srgbClr val="292574"/>
                </a:solidFill>
              </a:rPr>
              <a:t>Coolparks</a:t>
            </a:r>
            <a:r>
              <a:rPr lang="fr-FR" sz="1400" b="1" dirty="0">
                <a:solidFill>
                  <a:srgbClr val="292574"/>
                </a:solidFill>
              </a:rPr>
              <a:t> </a:t>
            </a:r>
            <a:r>
              <a:rPr lang="fr-FR" sz="1400" dirty="0">
                <a:solidFill>
                  <a:srgbClr val="292574"/>
                </a:solidFill>
              </a:rPr>
              <a:t>(APR Ademe MODEVAL URBA 2019) -</a:t>
            </a:r>
            <a:r>
              <a:rPr lang="fr-FR" sz="1400" dirty="0" smtClean="0">
                <a:solidFill>
                  <a:srgbClr val="292574"/>
                </a:solidFill>
              </a:rPr>
              <a:t> </a:t>
            </a:r>
            <a:r>
              <a:rPr lang="fr-FR" sz="1400" dirty="0" err="1">
                <a:solidFill>
                  <a:srgbClr val="292574"/>
                </a:solidFill>
              </a:rPr>
              <a:t>Cooling</a:t>
            </a:r>
            <a:r>
              <a:rPr lang="fr-FR" sz="1400" dirty="0">
                <a:solidFill>
                  <a:srgbClr val="292574"/>
                </a:solidFill>
              </a:rPr>
              <a:t> optimisation by </a:t>
            </a:r>
            <a:r>
              <a:rPr lang="fr-FR" sz="1400" dirty="0" err="1">
                <a:solidFill>
                  <a:srgbClr val="292574"/>
                </a:solidFill>
              </a:rPr>
              <a:t>parks</a:t>
            </a:r>
            <a:r>
              <a:rPr lang="fr-FR" sz="1400" dirty="0">
                <a:solidFill>
                  <a:srgbClr val="292574"/>
                </a:solidFill>
              </a:rPr>
              <a:t> and </a:t>
            </a:r>
            <a:r>
              <a:rPr lang="fr-FR" sz="1400" dirty="0" err="1">
                <a:solidFill>
                  <a:srgbClr val="292574"/>
                </a:solidFill>
              </a:rPr>
              <a:t>urban</a:t>
            </a:r>
            <a:r>
              <a:rPr lang="fr-FR" sz="1400" dirty="0">
                <a:solidFill>
                  <a:srgbClr val="292574"/>
                </a:solidFill>
              </a:rPr>
              <a:t> </a:t>
            </a:r>
            <a:r>
              <a:rPr lang="fr-FR" sz="1400" dirty="0" err="1">
                <a:solidFill>
                  <a:srgbClr val="292574"/>
                </a:solidFill>
              </a:rPr>
              <a:t>morphology</a:t>
            </a:r>
            <a:r>
              <a:rPr lang="fr-FR" sz="1400" dirty="0">
                <a:solidFill>
                  <a:srgbClr val="292574"/>
                </a:solidFill>
              </a:rPr>
              <a:t> (2019-2023)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292574"/>
                </a:solidFill>
              </a:rPr>
              <a:t>Convention </a:t>
            </a:r>
            <a:r>
              <a:rPr lang="fr-FR" sz="1400" b="1" dirty="0" err="1">
                <a:solidFill>
                  <a:srgbClr val="292574"/>
                </a:solidFill>
              </a:rPr>
              <a:t>GrDF</a:t>
            </a:r>
            <a:r>
              <a:rPr lang="fr-FR" sz="1400" b="1" dirty="0">
                <a:solidFill>
                  <a:srgbClr val="292574"/>
                </a:solidFill>
              </a:rPr>
              <a:t> </a:t>
            </a:r>
            <a:r>
              <a:rPr lang="fr-FR" sz="1400" dirty="0">
                <a:solidFill>
                  <a:srgbClr val="292574"/>
                </a:solidFill>
              </a:rPr>
              <a:t>- Interactions entre rafraichissement des espaces intérieurs et microclimat urbain (</a:t>
            </a:r>
            <a:r>
              <a:rPr lang="fr-FR" sz="1400" dirty="0" smtClean="0">
                <a:solidFill>
                  <a:srgbClr val="292574"/>
                </a:solidFill>
              </a:rPr>
              <a:t>2020-2023)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292574"/>
                </a:solidFill>
              </a:rPr>
              <a:t>Projet ANR DIAMS </a:t>
            </a:r>
            <a:r>
              <a:rPr lang="fr-FR" sz="1400" dirty="0">
                <a:solidFill>
                  <a:srgbClr val="292574"/>
                </a:solidFill>
              </a:rPr>
              <a:t>-</a:t>
            </a:r>
            <a:r>
              <a:rPr lang="fr-FR" sz="1400" dirty="0" smtClean="0">
                <a:solidFill>
                  <a:srgbClr val="292574"/>
                </a:solidFill>
              </a:rPr>
              <a:t> Diagnostic, conception &amp; Gestion de la Surchauffe urbaine en période de canicule (2021-2025)</a:t>
            </a:r>
            <a:endParaRPr lang="fr-FR" sz="1400" dirty="0">
              <a:solidFill>
                <a:srgbClr val="29257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292574"/>
                </a:solidFill>
              </a:rPr>
              <a:t>Thèse Mathilde </a:t>
            </a:r>
            <a:r>
              <a:rPr lang="fr-FR" sz="1400" b="1" dirty="0" err="1" smtClean="0">
                <a:solidFill>
                  <a:srgbClr val="292574"/>
                </a:solidFill>
              </a:rPr>
              <a:t>Hostein</a:t>
            </a:r>
            <a:r>
              <a:rPr lang="fr-FR" sz="1400" b="1" dirty="0" smtClean="0">
                <a:solidFill>
                  <a:srgbClr val="292574"/>
                </a:solidFill>
              </a:rPr>
              <a:t> - </a:t>
            </a:r>
            <a:r>
              <a:rPr lang="fr-FR" sz="1400" dirty="0" smtClean="0">
                <a:solidFill>
                  <a:srgbClr val="292574"/>
                </a:solidFill>
              </a:rPr>
              <a:t>Évaluation </a:t>
            </a:r>
            <a:r>
              <a:rPr lang="fr-FR" sz="1400" dirty="0">
                <a:solidFill>
                  <a:srgbClr val="292574"/>
                </a:solidFill>
              </a:rPr>
              <a:t>de l'impact du changement climatique sur le confort thermique des bâtiments en tenant compte du comportement des occupants et du contexte urbain (2021-2024). </a:t>
            </a:r>
            <a:endParaRPr lang="fr-FR" sz="1400" dirty="0" smtClean="0">
              <a:solidFill>
                <a:srgbClr val="29257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292574"/>
                </a:solidFill>
              </a:rPr>
              <a:t>Thèse </a:t>
            </a:r>
            <a:r>
              <a:rPr lang="fr-FR" sz="1400" b="1" dirty="0" err="1" smtClean="0">
                <a:solidFill>
                  <a:srgbClr val="292574"/>
                </a:solidFill>
              </a:rPr>
              <a:t>Obaid</a:t>
            </a:r>
            <a:r>
              <a:rPr lang="fr-FR" sz="1400" b="1" dirty="0" smtClean="0">
                <a:solidFill>
                  <a:srgbClr val="292574"/>
                </a:solidFill>
              </a:rPr>
              <a:t> </a:t>
            </a:r>
            <a:r>
              <a:rPr lang="fr-FR" sz="1400" b="1" dirty="0" err="1" smtClean="0">
                <a:solidFill>
                  <a:srgbClr val="292574"/>
                </a:solidFill>
              </a:rPr>
              <a:t>Yaqubi</a:t>
            </a:r>
            <a:r>
              <a:rPr lang="fr-FR" sz="1400" b="1" dirty="0" smtClean="0">
                <a:solidFill>
                  <a:srgbClr val="292574"/>
                </a:solidFill>
              </a:rPr>
              <a:t> - </a:t>
            </a:r>
            <a:r>
              <a:rPr lang="fr-FR" sz="1400" dirty="0" smtClean="0">
                <a:solidFill>
                  <a:srgbClr val="292574"/>
                </a:solidFill>
              </a:rPr>
              <a:t>Méthodologie </a:t>
            </a:r>
            <a:r>
              <a:rPr lang="fr-FR" sz="1400" dirty="0">
                <a:solidFill>
                  <a:srgbClr val="292574"/>
                </a:solidFill>
              </a:rPr>
              <a:t>d'intégration des données du changement climatique dans les outils d'aide à la décision : application aux cadastres énergétiques et cartes de vulnérabilité liées à l'îlot de chaleur urbain (2019-2022). </a:t>
            </a:r>
          </a:p>
        </p:txBody>
      </p:sp>
    </p:spTree>
    <p:extLst>
      <p:ext uri="{BB962C8B-B14F-4D97-AF65-F5344CB8AC3E}">
        <p14:creationId xmlns:p14="http://schemas.microsoft.com/office/powerpoint/2010/main" val="28397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22A11F-5A7A-478C-8D81-CE96B42541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IBPSA France 2022 : Table ronde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05393E8-557E-4790-A852-3E9F6C0BF6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428814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Déroulement de la table ronde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184213"/>
            <a:ext cx="10515600" cy="4351338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Etienne Wurtz </a:t>
            </a:r>
            <a:r>
              <a:rPr lang="fr-FR" dirty="0" smtClean="0"/>
              <a:t>: Quelques résultats de mesure issus de COMEPOS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Bruno </a:t>
            </a:r>
            <a:r>
              <a:rPr lang="fr-FR" dirty="0" err="1" smtClean="0">
                <a:solidFill>
                  <a:srgbClr val="FF0000"/>
                </a:solidFill>
              </a:rPr>
              <a:t>Peuportier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 Quels enjeux de la simulation pour la conception des bâtiments soumis à la canicule – Le projet </a:t>
            </a:r>
            <a:r>
              <a:rPr lang="fr-FR" dirty="0" err="1" smtClean="0"/>
              <a:t>Resiliance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Bassam Moujalled</a:t>
            </a:r>
            <a:r>
              <a:rPr lang="fr-FR" dirty="0" smtClean="0"/>
              <a:t> : La prise en compte des occupants – Le projet </a:t>
            </a:r>
            <a:r>
              <a:rPr lang="fr-FR" dirty="0" err="1" smtClean="0"/>
              <a:t>Creativ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Anais Machard </a:t>
            </a:r>
            <a:r>
              <a:rPr lang="fr-FR" dirty="0" smtClean="0"/>
              <a:t>: Modélisation de techniques de rafraichissement passifs permettant de s’adapter aux changements climatiques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Maxime </a:t>
            </a:r>
            <a:r>
              <a:rPr lang="fr-FR" dirty="0" err="1" smtClean="0">
                <a:solidFill>
                  <a:srgbClr val="FF0000"/>
                </a:solidFill>
              </a:rPr>
              <a:t>Boulinguez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 Des solutions technologiques efficaces pour gérer les fortes chaleurs en conditions tropicales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9286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935760" y="-15190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dirty="0">
                <a:solidFill>
                  <a:schemeClr val="bg1"/>
                </a:solidFill>
              </a:rPr>
              <a:t>Retour d’expérience COMEPOS</a:t>
            </a:r>
          </a:p>
          <a:p>
            <a:pPr algn="r"/>
            <a:r>
              <a:rPr lang="fr-FR" dirty="0">
                <a:solidFill>
                  <a:schemeClr val="bg1"/>
                </a:solidFill>
              </a:rPr>
              <a:t>Confort d’été et potentiel de rafraichissement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625" y="1813046"/>
            <a:ext cx="6261820" cy="406422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30233" y="726717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Site </a:t>
            </a:r>
            <a:r>
              <a:rPr lang="fr-FR" dirty="0" smtClean="0"/>
              <a:t>de Chaumes en Brie occupé </a:t>
            </a:r>
            <a:r>
              <a:rPr lang="fr-FR" dirty="0"/>
              <a:t>par un couple avec un enfant</a:t>
            </a:r>
          </a:p>
          <a:p>
            <a:r>
              <a:rPr lang="fr-FR" dirty="0"/>
              <a:t> </a:t>
            </a:r>
          </a:p>
          <a:p>
            <a:r>
              <a:rPr lang="fr-FR" dirty="0" smtClean="0"/>
              <a:t>Le rafraichissement </a:t>
            </a:r>
            <a:r>
              <a:rPr lang="fr-FR" dirty="0"/>
              <a:t>nocturne </a:t>
            </a:r>
            <a:r>
              <a:rPr lang="fr-FR" dirty="0" smtClean="0"/>
              <a:t>est possible</a:t>
            </a:r>
            <a:r>
              <a:rPr lang="fr-FR" dirty="0"/>
              <a:t>, mais non exploité</a:t>
            </a:r>
          </a:p>
          <a:p>
            <a:r>
              <a:rPr lang="fr-FR" dirty="0"/>
              <a:t> 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87" y="2828841"/>
            <a:ext cx="2362228" cy="177102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12" y="4726489"/>
            <a:ext cx="2396903" cy="179836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258625" y="894093"/>
            <a:ext cx="54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Période </a:t>
            </a:r>
            <a:r>
              <a:rPr lang="fr-FR" sz="2400" u="sng" dirty="0"/>
              <a:t>occupée</a:t>
            </a:r>
            <a:r>
              <a:rPr lang="fr-FR" sz="2400" dirty="0"/>
              <a:t> vs période </a:t>
            </a:r>
            <a:r>
              <a:rPr lang="fr-FR" sz="2400" u="sng" dirty="0"/>
              <a:t>inoccupée</a:t>
            </a:r>
            <a:r>
              <a:rPr lang="fr-FR" sz="2400" dirty="0"/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83628" y="2167842"/>
            <a:ext cx="857192" cy="32955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414397" y="2167842"/>
            <a:ext cx="1442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Faible dynamique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619303" y="2133267"/>
            <a:ext cx="1442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Faible dynamique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6350342" y="1290586"/>
            <a:ext cx="1617867" cy="842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8066420" y="1353099"/>
            <a:ext cx="1341948" cy="779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6135458" y="1353099"/>
            <a:ext cx="1852479" cy="670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1239254" y="128678"/>
            <a:ext cx="954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B050"/>
                </a:solidFill>
              </a:rPr>
              <a:t>QUELQUES RESULTATS MESURES DE TEMPERATURE DANS COMEPOS</a:t>
            </a:r>
            <a:endParaRPr lang="fr-FR" sz="2400" b="1" dirty="0">
              <a:solidFill>
                <a:srgbClr val="00B05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673444" y="5912258"/>
            <a:ext cx="6020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L’occupant subit totalement les conditions extérieures avec un inconfort estival très important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17408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935760" y="-15190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dirty="0">
                <a:solidFill>
                  <a:schemeClr val="bg1"/>
                </a:solidFill>
              </a:rPr>
              <a:t>Retour d’expérience COMEPOS</a:t>
            </a:r>
          </a:p>
          <a:p>
            <a:pPr algn="r"/>
            <a:r>
              <a:rPr lang="fr-FR" dirty="0">
                <a:solidFill>
                  <a:schemeClr val="bg1"/>
                </a:solidFill>
              </a:rPr>
              <a:t>Confort d’été et potentiel de rafraichissement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587" y="552187"/>
            <a:ext cx="8552095" cy="557705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312606" y="135606"/>
            <a:ext cx="10053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all" dirty="0" smtClean="0">
                <a:solidFill>
                  <a:srgbClr val="00B050"/>
                </a:solidFill>
              </a:rPr>
              <a:t>Une très légère influence liée à l’ouverture des fenêtres</a:t>
            </a:r>
            <a:endParaRPr lang="fr-FR" sz="2400" b="1" cap="all" dirty="0">
              <a:solidFill>
                <a:srgbClr val="00B05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511824" y="6035295"/>
            <a:ext cx="7537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Des températures dépassant les 30 degrés à l’intérieur des chambres</a:t>
            </a:r>
          </a:p>
          <a:p>
            <a:pPr algn="ctr"/>
            <a:r>
              <a:rPr lang="fr-FR" sz="2000" dirty="0" smtClean="0"/>
              <a:t>Peut-on </a:t>
            </a:r>
            <a:r>
              <a:rPr lang="fr-FR" sz="2000" dirty="0"/>
              <a:t>rafraichir sans climatiser?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42" y="4450016"/>
            <a:ext cx="3133591" cy="209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7313"/>
            <a:ext cx="3611365" cy="20175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60439" y="3628103"/>
            <a:ext cx="2374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Ozoir</a:t>
            </a:r>
            <a:r>
              <a:rPr lang="fr-FR" dirty="0" smtClean="0"/>
              <a:t> La Ferrière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211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935760" y="-15190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dirty="0">
                <a:solidFill>
                  <a:schemeClr val="bg1"/>
                </a:solidFill>
              </a:rPr>
              <a:t>Retour d’expérience COMEPOS</a:t>
            </a:r>
          </a:p>
          <a:p>
            <a:pPr algn="r"/>
            <a:r>
              <a:rPr lang="fr-FR" dirty="0">
                <a:solidFill>
                  <a:schemeClr val="bg1"/>
                </a:solidFill>
              </a:rPr>
              <a:t>Confort d’été et potentiel de rafraichissement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412" y="1741352"/>
            <a:ext cx="6827043" cy="44816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7110" y="4430247"/>
            <a:ext cx="3143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Site de saint Quentin de Baron </a:t>
            </a:r>
            <a:endParaRPr lang="fr-FR" dirty="0"/>
          </a:p>
          <a:p>
            <a:r>
              <a:rPr lang="fr-FR" dirty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240016" y="5327551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Ouverture des fenêtres/VR au réveil 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6240016" y="3804254"/>
            <a:ext cx="864096" cy="1512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7104112" y="4005064"/>
            <a:ext cx="360040" cy="1312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6888088" y="4098514"/>
            <a:ext cx="210542" cy="1218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703" y="2275020"/>
            <a:ext cx="2866341" cy="172332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279576" y="107090"/>
            <a:ext cx="7735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B050"/>
                </a:solidFill>
              </a:rPr>
              <a:t>DES MOYENS SIMPLES A METTRE EN </a:t>
            </a:r>
            <a:r>
              <a:rPr lang="fr-FR" sz="2400" b="1" dirty="0" smtClean="0">
                <a:solidFill>
                  <a:srgbClr val="00B050"/>
                </a:solidFill>
              </a:rPr>
              <a:t>ŒUVRE POUR RESPECTER DES CONDITIONS DE CONFORT</a:t>
            </a:r>
            <a:endParaRPr lang="fr-FR" sz="2400" b="1" dirty="0">
              <a:solidFill>
                <a:srgbClr val="00B05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197383" y="6067653"/>
            <a:ext cx="6893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L’ouverture pertinente des fenêtres et une conception optimale permet de limiter fortement la surchauffe en Gironde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90134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1" y="1887795"/>
            <a:ext cx="6118761" cy="350417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407695" y="440819"/>
            <a:ext cx="860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B050"/>
                </a:solidFill>
              </a:rPr>
              <a:t>MISE EN ŒUVRE DE SOLUTIONS A TRES BASSE CONSOMMATION 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02" y="1631938"/>
            <a:ext cx="4162207" cy="4224797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4367808" y="5589240"/>
            <a:ext cx="720080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85505" y="588846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Rafraichissement par le vide sanitaire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948238" y="580631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Rafraichissement par ventilation naturelle</a:t>
            </a:r>
          </a:p>
        </p:txBody>
      </p:sp>
    </p:spTree>
    <p:extLst>
      <p:ext uri="{BB962C8B-B14F-4D97-AF65-F5344CB8AC3E}">
        <p14:creationId xmlns:p14="http://schemas.microsoft.com/office/powerpoint/2010/main" val="294412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De nombreuses questions restent posées?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1947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Echelle des systèmes, de l’enveloppe, du quartier? Temporalité?</a:t>
            </a:r>
          </a:p>
          <a:p>
            <a:endParaRPr lang="fr-FR" dirty="0" smtClean="0">
              <a:solidFill>
                <a:schemeClr val="accent1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Ventilation naturelle, PV + climatisation, Rafraichissement adiabatique, végétalisation, innovations technologiques ?</a:t>
            </a:r>
          </a:p>
          <a:p>
            <a:endParaRPr lang="fr-FR" dirty="0"/>
          </a:p>
          <a:p>
            <a:r>
              <a:rPr lang="fr-FR" dirty="0" smtClean="0">
                <a:solidFill>
                  <a:schemeClr val="accent6"/>
                </a:solidFill>
              </a:rPr>
              <a:t>Intersaison, été, canicule (et post canicules), changements climatiques, solutions hybrides ?</a:t>
            </a:r>
          </a:p>
          <a:p>
            <a:endParaRPr lang="fr-FR" dirty="0"/>
          </a:p>
          <a:p>
            <a:r>
              <a:rPr lang="fr-FR" dirty="0" smtClean="0"/>
              <a:t>Pertinence des outils de simulation, fiabilité des données et des modèles, prise en compte des zones géographiques, du comportement des usagers?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972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44E445-5E17-4F5C-9B3B-75A4F6E51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3495" y="2342044"/>
            <a:ext cx="7583569" cy="1253402"/>
          </a:xfrm>
        </p:spPr>
        <p:txBody>
          <a:bodyPr/>
          <a:lstStyle/>
          <a:p>
            <a:r>
              <a:rPr lang="fr-FR" dirty="0"/>
              <a:t>La prise en compte des occupants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Le </a:t>
            </a:r>
            <a:r>
              <a:rPr lang="fr-FR" dirty="0"/>
              <a:t>projet </a:t>
            </a:r>
            <a:r>
              <a:rPr lang="fr-FR" dirty="0" err="1"/>
              <a:t>Creativ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5153C5-F79A-40C7-9A6A-F71016D9C2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23495" y="3800835"/>
            <a:ext cx="6560725" cy="453183"/>
          </a:xfrm>
        </p:spPr>
        <p:txBody>
          <a:bodyPr/>
          <a:lstStyle/>
          <a:p>
            <a:r>
              <a:rPr lang="fr-FR" b="1" dirty="0" smtClean="0"/>
              <a:t>Bassam Moujalled</a:t>
            </a:r>
            <a:r>
              <a:rPr lang="fr-FR" dirty="0" smtClean="0"/>
              <a:t>, </a:t>
            </a:r>
            <a:r>
              <a:rPr lang="fr-FR" i="1" dirty="0" smtClean="0"/>
              <a:t>Cerema / Equipe Recherche BPE</a:t>
            </a:r>
            <a:endParaRPr lang="fr-FR" i="1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4CAF10-C988-4E82-B94F-7BCDAD5556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3495" y="4485534"/>
            <a:ext cx="1347759" cy="360850"/>
          </a:xfrm>
        </p:spPr>
        <p:txBody>
          <a:bodyPr/>
          <a:lstStyle/>
          <a:p>
            <a:r>
              <a:rPr lang="fr-FR" dirty="0" smtClean="0"/>
              <a:t>20 Mai 2022</a:t>
            </a:r>
            <a:endParaRPr lang="fr-FR" dirty="0"/>
          </a:p>
        </p:txBody>
      </p:sp>
      <p:pic>
        <p:nvPicPr>
          <p:cNvPr id="1026" name="Picture 2" descr="logo_ibpsa_fr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9841" y="5264467"/>
            <a:ext cx="998632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871507" y="5288802"/>
            <a:ext cx="6138334" cy="95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300"/>
              </a:lnSpc>
            </a:pPr>
            <a:r>
              <a:rPr lang="fr-FR" dirty="0" smtClean="0">
                <a:solidFill>
                  <a:srgbClr val="412473"/>
                </a:solidFill>
              </a:rPr>
              <a:t>International Building Performance Simulation Association</a:t>
            </a:r>
          </a:p>
          <a:p>
            <a:pPr algn="r">
              <a:lnSpc>
                <a:spcPts val="2300"/>
              </a:lnSpc>
            </a:pPr>
            <a:r>
              <a:rPr lang="fr-FR" dirty="0" smtClean="0">
                <a:solidFill>
                  <a:srgbClr val="412473"/>
                </a:solidFill>
              </a:rPr>
              <a:t>Conférence francophone 2022</a:t>
            </a:r>
          </a:p>
          <a:p>
            <a:pPr algn="r">
              <a:lnSpc>
                <a:spcPts val="2300"/>
              </a:lnSpc>
            </a:pPr>
            <a:r>
              <a:rPr lang="fr-FR" dirty="0" smtClean="0">
                <a:solidFill>
                  <a:srgbClr val="412473"/>
                </a:solidFill>
              </a:rPr>
              <a:t>Châlons-en-Champagne, 19 et 20 mai 2022</a:t>
            </a:r>
            <a:endParaRPr lang="fr-FR" dirty="0">
              <a:solidFill>
                <a:srgbClr val="412473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88583" y="207883"/>
            <a:ext cx="1986026" cy="60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7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24C1DA-D732-49F8-B3B0-6F711600B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projet CREATIV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269257-D8F3-45D5-ACD7-5E8DDD8ABB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IBPSA France 2022 : Table ronde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A2B1125-F7D6-4626-9A13-5C128ED554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4043" y="1612593"/>
            <a:ext cx="8756459" cy="4317560"/>
          </a:xfrm>
        </p:spPr>
        <p:txBody>
          <a:bodyPr/>
          <a:lstStyle/>
          <a:p>
            <a:r>
              <a:rPr lang="fr-FR" sz="2400" dirty="0" smtClean="0"/>
              <a:t>Projet CREATIV – </a:t>
            </a:r>
            <a:r>
              <a:rPr lang="fr-FR" sz="2400" dirty="0" err="1" smtClean="0"/>
              <a:t>ConfoRt</a:t>
            </a:r>
            <a:r>
              <a:rPr lang="fr-FR" sz="2400" dirty="0" smtClean="0"/>
              <a:t> </a:t>
            </a:r>
            <a:r>
              <a:rPr lang="fr-FR" sz="2400" dirty="0" err="1" smtClean="0"/>
              <a:t>thErmique</a:t>
            </a:r>
            <a:r>
              <a:rPr lang="fr-FR" sz="2400" dirty="0" smtClean="0"/>
              <a:t>, </a:t>
            </a:r>
            <a:r>
              <a:rPr lang="fr-FR" sz="2400" dirty="0" err="1" smtClean="0"/>
              <a:t>quAlité</a:t>
            </a:r>
            <a:r>
              <a:rPr lang="fr-FR" sz="2400" dirty="0" smtClean="0"/>
              <a:t> de l’air &amp; Vague de chaleur</a:t>
            </a:r>
            <a:endParaRPr lang="fr-FR" sz="2400" dirty="0"/>
          </a:p>
          <a:p>
            <a:pPr lvl="1"/>
            <a:r>
              <a:rPr lang="fr-FR" sz="2000" dirty="0" smtClean="0"/>
              <a:t>Lauréat de l’APR Bâtiment 2019 de l’Ademe</a:t>
            </a:r>
          </a:p>
          <a:p>
            <a:pPr lvl="1"/>
            <a:r>
              <a:rPr lang="fr-FR" sz="2000" dirty="0" smtClean="0"/>
              <a:t>Participants : Cerema (pilote), </a:t>
            </a:r>
            <a:r>
              <a:rPr lang="fr-FR" sz="2000" dirty="0" err="1" smtClean="0"/>
              <a:t>Univ</a:t>
            </a:r>
            <a:r>
              <a:rPr lang="fr-FR" sz="2000" dirty="0" smtClean="0"/>
              <a:t>. de Nantes (LEMNA), </a:t>
            </a:r>
            <a:r>
              <a:rPr lang="fr-FR" sz="2000" dirty="0" err="1" smtClean="0"/>
              <a:t>Univ</a:t>
            </a:r>
            <a:r>
              <a:rPr lang="fr-FR" sz="2000" dirty="0" smtClean="0"/>
              <a:t>. d’Angers (GRANEM), TRIBU</a:t>
            </a:r>
          </a:p>
          <a:p>
            <a:pPr lvl="1"/>
            <a:r>
              <a:rPr lang="fr-FR" sz="2000" dirty="0" smtClean="0"/>
              <a:t>Financeurs : Ademe et DHUP</a:t>
            </a:r>
          </a:p>
          <a:p>
            <a:pPr lvl="1"/>
            <a:r>
              <a:rPr lang="fr-FR" sz="2000" dirty="0" smtClean="0"/>
              <a:t>Budget : 406,4 k€ / Durée : 36 mois / Démarrage : 26 Nov. 2020</a:t>
            </a:r>
            <a:endParaRPr lang="fr-FR" sz="2000" dirty="0"/>
          </a:p>
          <a:p>
            <a:r>
              <a:rPr lang="fr-FR" sz="2400" dirty="0" smtClean="0"/>
              <a:t>Objectifs </a:t>
            </a:r>
            <a:endParaRPr lang="fr-FR" sz="24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292574"/>
                </a:solidFill>
              </a:rPr>
              <a:t>Déterminer la </a:t>
            </a:r>
            <a:r>
              <a:rPr lang="fr-FR" sz="1800" dirty="0">
                <a:solidFill>
                  <a:srgbClr val="292574"/>
                </a:solidFill>
              </a:rPr>
              <a:t>sensibilité </a:t>
            </a:r>
            <a:r>
              <a:rPr lang="fr-FR" sz="1800" dirty="0" smtClean="0">
                <a:solidFill>
                  <a:srgbClr val="292574"/>
                </a:solidFill>
              </a:rPr>
              <a:t>des bâtiments aux </a:t>
            </a:r>
            <a:r>
              <a:rPr lang="fr-FR" sz="1800" dirty="0">
                <a:solidFill>
                  <a:srgbClr val="292574"/>
                </a:solidFill>
              </a:rPr>
              <a:t>vagues de </a:t>
            </a:r>
            <a:r>
              <a:rPr lang="fr-FR" sz="1800" dirty="0" smtClean="0">
                <a:solidFill>
                  <a:srgbClr val="292574"/>
                </a:solidFill>
              </a:rPr>
              <a:t>chaleur vis-à-vis du confort thermique et de la QAI en tenant compte des actions des occupants selon une approche de modélisation globale </a:t>
            </a:r>
            <a:r>
              <a:rPr lang="fr-FR" sz="1800" dirty="0">
                <a:solidFill>
                  <a:srgbClr val="292574"/>
                </a:solidFill>
              </a:rPr>
              <a:t>(micro-climatologie, thermo-aéraulique, occupants) </a:t>
            </a:r>
          </a:p>
          <a:p>
            <a:pPr marL="162900" lvl="1" indent="0">
              <a:buNone/>
            </a:pPr>
            <a:endParaRPr lang="fr-FR" sz="20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4E5D6D-7B99-4A96-B9F4-30669BFF4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28D779-26CF-48CC-83DD-609F16CD8116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302" y="3653294"/>
            <a:ext cx="2091811" cy="58122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6097" y="5111591"/>
            <a:ext cx="540000" cy="4995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457" y="3042523"/>
            <a:ext cx="1759656" cy="540000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9685383" y="4351898"/>
            <a:ext cx="2272689" cy="642312"/>
            <a:chOff x="9742698" y="1622855"/>
            <a:chExt cx="2272689" cy="64231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42698" y="1775707"/>
              <a:ext cx="1563546" cy="336607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53412" y="1622855"/>
              <a:ext cx="561975" cy="642312"/>
            </a:xfrm>
            <a:prstGeom prst="rect">
              <a:avLst/>
            </a:prstGeom>
          </p:spPr>
        </p:pic>
      </p:grp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75637" y="1832421"/>
            <a:ext cx="1125030" cy="98783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4647" y="1747744"/>
            <a:ext cx="900316" cy="107250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3775" y="202429"/>
            <a:ext cx="219137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42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777</Words>
  <Application>Microsoft Office PowerPoint</Application>
  <PresentationFormat>Grand écran</PresentationFormat>
  <Paragraphs>98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Table ronde confort d’été</vt:lpstr>
      <vt:lpstr>Déroulement de la table ronde</vt:lpstr>
      <vt:lpstr>Présentation PowerPoint</vt:lpstr>
      <vt:lpstr>Présentation PowerPoint</vt:lpstr>
      <vt:lpstr>Présentation PowerPoint</vt:lpstr>
      <vt:lpstr>Présentation PowerPoint</vt:lpstr>
      <vt:lpstr>De nombreuses questions restent posées?</vt:lpstr>
      <vt:lpstr>La prise en compte des occupants  Le projet Creativ</vt:lpstr>
      <vt:lpstr>projet CREATIV</vt:lpstr>
      <vt:lpstr>Organisation &amp; schéma de modélisation</vt:lpstr>
      <vt:lpstr>Modélisation des occupants</vt:lpstr>
      <vt:lpstr>D’autres projets en cours…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ronde confort d’été</dc:title>
  <dc:creator>WURTZ Etienne 231767</dc:creator>
  <cp:lastModifiedBy>Bassam Moujalled</cp:lastModifiedBy>
  <cp:revision>14</cp:revision>
  <dcterms:created xsi:type="dcterms:W3CDTF">2022-05-18T14:13:06Z</dcterms:created>
  <dcterms:modified xsi:type="dcterms:W3CDTF">2022-05-20T04:38:32Z</dcterms:modified>
</cp:coreProperties>
</file>